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65" r:id="rId2"/>
  </p:sldMasterIdLst>
  <p:notesMasterIdLst>
    <p:notesMasterId r:id="rId12"/>
  </p:notesMasterIdLst>
  <p:handoutMasterIdLst>
    <p:handoutMasterId r:id="rId13"/>
  </p:handoutMasterIdLst>
  <p:sldIdLst>
    <p:sldId id="316" r:id="rId3"/>
    <p:sldId id="317" r:id="rId4"/>
    <p:sldId id="315" r:id="rId5"/>
    <p:sldId id="310" r:id="rId6"/>
    <p:sldId id="318" r:id="rId7"/>
    <p:sldId id="308" r:id="rId8"/>
    <p:sldId id="319" r:id="rId9"/>
    <p:sldId id="311" r:id="rId10"/>
    <p:sldId id="313" r:id="rId11"/>
  </p:sldIdLst>
  <p:sldSz cx="10058400" cy="7772400"/>
  <p:notesSz cx="6858000" cy="91440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6322"/>
    <a:srgbClr val="1429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9"/>
    <p:restoredTop sz="94558"/>
  </p:normalViewPr>
  <p:slideViewPr>
    <p:cSldViewPr snapToGrid="0" snapToObjects="1">
      <p:cViewPr varScale="1">
        <p:scale>
          <a:sx n="84" d="100"/>
          <a:sy n="84" d="100"/>
        </p:scale>
        <p:origin x="1032" y="78"/>
      </p:cViewPr>
      <p:guideLst>
        <p:guide orient="horz" pos="2448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1" d="100"/>
          <a:sy n="91" d="100"/>
        </p:scale>
        <p:origin x="-4280" y="-3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CE_handoutmast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8450729"/>
            <a:ext cx="6858000" cy="705971"/>
          </a:xfrm>
          <a:prstGeom prst="rect">
            <a:avLst/>
          </a:prstGeom>
        </p:spPr>
      </p:pic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rgbClr val="142958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356FF-FEF1-EF48-BD73-4B95B2E46E83}" type="datetimeFigureOut">
              <a:rPr lang="en-US" smtClean="0">
                <a:solidFill>
                  <a:srgbClr val="F16322"/>
                </a:solidFill>
              </a:rPr>
              <a:t>1/16/2024</a:t>
            </a:fld>
            <a:endParaRPr lang="en-US" dirty="0">
              <a:solidFill>
                <a:srgbClr val="F1632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476999" y="8889999"/>
            <a:ext cx="379413" cy="252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t>‹#›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20048813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png>
</file>

<file path=ppt/media/image3.jpeg>
</file>

<file path=ppt/media/image6.tmp>
</file>

<file path=ppt/media/image7.tmp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rgbClr val="1429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F16322"/>
                </a:solidFill>
              </a:defRPr>
            </a:lvl1pPr>
          </a:lstStyle>
          <a:p>
            <a:fld id="{DBF7D493-8EEB-7E45-916B-5FBC49ABC710}" type="datetimeFigureOut">
              <a:rPr lang="en-US" smtClean="0"/>
              <a:pPr/>
              <a:t>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ECE_handoutmast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" y="8450729"/>
            <a:ext cx="6858000" cy="705971"/>
          </a:xfrm>
          <a:prstGeom prst="rect">
            <a:avLst/>
          </a:prstGeom>
        </p:spPr>
      </p:pic>
      <p:sp>
        <p:nvSpPr>
          <p:cNvPr id="9" name="Slide Number Placeholder 4"/>
          <p:cNvSpPr>
            <a:spLocks noGrp="1"/>
          </p:cNvSpPr>
          <p:nvPr>
            <p:ph type="sldNum" sz="quarter" idx="5"/>
          </p:nvPr>
        </p:nvSpPr>
        <p:spPr>
          <a:xfrm>
            <a:off x="6476999" y="8889999"/>
            <a:ext cx="379413" cy="2524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t>‹#›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3356410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t>1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29436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EFB91-0E46-0049-83A0-416CE6334971}" type="slidenum">
              <a:rPr lang="en-US" smtClean="0">
                <a:solidFill>
                  <a:schemeClr val="bg1"/>
                </a:solidFill>
                <a:latin typeface="OfficinaSansITCStd Book"/>
                <a:cs typeface="OfficinaSansITCStd Book"/>
              </a:rPr>
              <a:t>6</a:t>
            </a:fld>
            <a:endParaRPr lang="en-US" dirty="0">
              <a:solidFill>
                <a:schemeClr val="bg1"/>
              </a:solidFill>
              <a:latin typeface="OfficinaSansITCStd Book"/>
              <a:cs typeface="OfficinaSansITCStd Book"/>
            </a:endParaRPr>
          </a:p>
        </p:txBody>
      </p:sp>
    </p:spTree>
    <p:extLst>
      <p:ext uri="{BB962C8B-B14F-4D97-AF65-F5344CB8AC3E}">
        <p14:creationId xmlns:p14="http://schemas.microsoft.com/office/powerpoint/2010/main" val="2105305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w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4000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ECE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44500" y="1387191"/>
            <a:ext cx="4673600" cy="32731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70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Brad Petersen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1620796"/>
            <a:ext cx="4673600" cy="2509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 b="0" i="0" baseline="0">
                <a:solidFill>
                  <a:srgbClr val="F16322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Director of Communications</a:t>
            </a:r>
          </a:p>
        </p:txBody>
      </p:sp>
    </p:spTree>
    <p:extLst>
      <p:ext uri="{BB962C8B-B14F-4D97-AF65-F5344CB8AC3E}">
        <p14:creationId xmlns:p14="http://schemas.microsoft.com/office/powerpoint/2010/main" val="179746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731519"/>
            <a:ext cx="4673600" cy="63055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 b="1" i="0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1628416"/>
            <a:ext cx="9194800" cy="46022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278340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990600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44500" y="1917700"/>
            <a:ext cx="9245600" cy="4826000"/>
          </a:xfrm>
          <a:prstGeom prst="rect">
            <a:avLst/>
          </a:prstGeom>
        </p:spPr>
        <p:txBody>
          <a:bodyPr vert="horz"/>
          <a:lstStyle>
            <a:lvl1pPr marL="382059" indent="-382059">
              <a:buFont typeface="Wingdings" panose="05000000000000000000" pitchFamily="2" charset="2"/>
              <a:buChar char="§"/>
              <a:defRPr sz="2400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  <a:lvl2pPr>
              <a:defRPr sz="2000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2pPr>
            <a:lvl3pPr>
              <a:defRPr sz="1800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3pPr>
            <a:lvl4pPr>
              <a:defRPr sz="1600"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4pPr>
            <a:lvl5pPr>
              <a:defRPr b="0" i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3774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w/Text &amp;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44500" y="619125"/>
            <a:ext cx="4673600" cy="7429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 b="1" baseline="0">
                <a:solidFill>
                  <a:srgbClr val="142958"/>
                </a:solidFill>
                <a:latin typeface="Arial Narrow" panose="020B0606020202030204" pitchFamily="34" charset="0"/>
                <a:cs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TITLE OF SLIDE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44500" y="1608096"/>
            <a:ext cx="5956300" cy="46022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="0" i="0" baseline="0">
                <a:solidFill>
                  <a:srgbClr val="002060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 hasCustomPrompt="1"/>
          </p:nvPr>
        </p:nvSpPr>
        <p:spPr>
          <a:xfrm>
            <a:off x="6642100" y="1608096"/>
            <a:ext cx="2962448" cy="460220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en-US" dirty="0"/>
              <a:t>Click proper below image </a:t>
            </a:r>
          </a:p>
          <a:p>
            <a:pPr lvl="0"/>
            <a:r>
              <a:rPr lang="en-US" dirty="0"/>
              <a:t>to insert media</a:t>
            </a:r>
          </a:p>
        </p:txBody>
      </p:sp>
    </p:spTree>
    <p:extLst>
      <p:ext uri="{BB962C8B-B14F-4D97-AF65-F5344CB8AC3E}">
        <p14:creationId xmlns:p14="http://schemas.microsoft.com/office/powerpoint/2010/main" val="353166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322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ster_bluesidebar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7400"/>
            <a:ext cx="101600" cy="1041400"/>
          </a:xfrm>
          <a:prstGeom prst="rect">
            <a:avLst/>
          </a:prstGeom>
        </p:spPr>
      </p:pic>
      <p:pic>
        <p:nvPicPr>
          <p:cNvPr id="6" name="Picture 5" descr="master_bottom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9600"/>
            <a:ext cx="10058400" cy="3352800"/>
          </a:xfrm>
          <a:prstGeom prst="rect">
            <a:avLst/>
          </a:prstGeom>
        </p:spPr>
      </p:pic>
      <p:pic>
        <p:nvPicPr>
          <p:cNvPr id="7" name="Picture 6" descr="Cover_BuildingCrop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23" y="2880073"/>
            <a:ext cx="10100798" cy="1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75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nd_bottom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85000"/>
            <a:ext cx="100584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28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6" r:id="rId2"/>
    <p:sldLayoutId id="2147483669" r:id="rId3"/>
    <p:sldLayoutId id="2147483668" r:id="rId4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www.ncbi.nlm.nih.gov/pmc/articles/PMC7990777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afliflet@Illinois.edu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0C19-4C85-9114-D80C-909AAE61E5C9}"/>
              </a:ext>
            </a:extLst>
          </p:cNvPr>
          <p:cNvSpPr txBox="1">
            <a:spLocks/>
          </p:cNvSpPr>
          <p:nvPr/>
        </p:nvSpPr>
        <p:spPr>
          <a:xfrm>
            <a:off x="455225" y="1122363"/>
            <a:ext cx="9144000" cy="2387600"/>
          </a:xfrm>
          <a:prstGeom prst="rect">
            <a:avLst/>
          </a:prstGeom>
        </p:spPr>
        <p:txBody>
          <a:bodyPr/>
          <a:lstStyle>
            <a:lvl1pPr algn="ctr" defTabSz="509412" rtl="0" eaLnBrk="1" latinLnBrk="0" hangingPunct="1">
              <a:spcBef>
                <a:spcPct val="0"/>
              </a:spcBef>
              <a:buNone/>
              <a:defRPr sz="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/>
              <a:t>Autonomous Sailboat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2F38F5-DD05-4D44-E162-FFA0E4E0C7BD}"/>
              </a:ext>
            </a:extLst>
          </p:cNvPr>
          <p:cNvSpPr txBox="1">
            <a:spLocks/>
          </p:cNvSpPr>
          <p:nvPr/>
        </p:nvSpPr>
        <p:spPr>
          <a:xfrm>
            <a:off x="455225" y="3602038"/>
            <a:ext cx="9144000" cy="165576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82059" indent="-382059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27795" indent="-318383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3531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82943" indent="-254706" algn="l" defTabSz="509412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92355" indent="-254706" algn="l" defTabSz="509412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01767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180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592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30004" indent="-254706" algn="l" defTabSz="509412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ECE 445 Project Pitch Spring 2024</a:t>
            </a:r>
          </a:p>
          <a:p>
            <a:r>
              <a:rPr lang="en-US" dirty="0"/>
              <a:t>Arne Fliflet</a:t>
            </a:r>
          </a:p>
          <a:p>
            <a:r>
              <a:rPr lang="en-US" dirty="0" err="1"/>
              <a:t>afliflet@Illinois.edu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69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SN_Stelzer.pdf - Adobe Acrobat Pro DC">
            <a:extLst>
              <a:ext uri="{FF2B5EF4-FFF2-40B4-BE49-F238E27FC236}">
                <a16:creationId xmlns:a16="http://schemas.microsoft.com/office/drawing/2014/main" id="{276EAB7D-84D5-14C3-BDC1-C55A5033EF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8" t="14203" r="29915" b="2319"/>
          <a:stretch/>
        </p:blipFill>
        <p:spPr>
          <a:xfrm>
            <a:off x="6150448" y="447832"/>
            <a:ext cx="3894740" cy="51335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E6958-701D-98EA-5900-844704ADD745}"/>
              </a:ext>
            </a:extLst>
          </p:cNvPr>
          <p:cNvSpPr txBox="1">
            <a:spLocks/>
          </p:cNvSpPr>
          <p:nvPr/>
        </p:nvSpPr>
        <p:spPr>
          <a:xfrm>
            <a:off x="64359" y="437322"/>
            <a:ext cx="6357731" cy="61722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Autonomous  or robotic sailboats have been developed for a range of applications including ocean-going weather sensors</a:t>
            </a:r>
          </a:p>
          <a:p>
            <a:r>
              <a:rPr lang="en-US" dirty="0"/>
              <a:t>Autonomous sailing represents a challenging control problem</a:t>
            </a:r>
          </a:p>
          <a:p>
            <a:pPr lvl="1"/>
            <a:r>
              <a:rPr lang="en-US" dirty="0"/>
              <a:t>Given a destination and wind direction, a course must be determined</a:t>
            </a:r>
          </a:p>
          <a:p>
            <a:pPr lvl="1"/>
            <a:r>
              <a:rPr lang="en-US" dirty="0"/>
              <a:t>Sails must be trimmed according to course, wind, and boat heading directions, and</a:t>
            </a:r>
            <a:br>
              <a:rPr lang="en-US" dirty="0"/>
            </a:br>
            <a:r>
              <a:rPr lang="en-US" dirty="0"/>
              <a:t>wind strength</a:t>
            </a:r>
          </a:p>
          <a:p>
            <a:pPr lvl="1"/>
            <a:r>
              <a:rPr lang="en-US" dirty="0"/>
              <a:t>The boat rudder and sail trim controls must be continuously adjusted to maintain desired course and optimum boat speed</a:t>
            </a:r>
          </a:p>
          <a:p>
            <a:pPr lvl="1"/>
            <a:r>
              <a:rPr lang="en-US" dirty="0"/>
              <a:t>Complex maneuvers such as tacking or jibing are needed.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C9A315-8412-79EC-273F-DAFE5B5B5E08}"/>
              </a:ext>
            </a:extLst>
          </p:cNvPr>
          <p:cNvSpPr txBox="1"/>
          <p:nvPr/>
        </p:nvSpPr>
        <p:spPr>
          <a:xfrm>
            <a:off x="6329939" y="5594922"/>
            <a:ext cx="3776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Roland </a:t>
            </a:r>
            <a:r>
              <a:rPr lang="en-US" sz="1000" dirty="0" err="1"/>
              <a:t>Stelzer</a:t>
            </a:r>
            <a:r>
              <a:rPr lang="en-US" sz="1000" dirty="0"/>
              <a:t>, Autonomous Sailboat Navigation, PhD thesis, Centre </a:t>
            </a:r>
            <a:br>
              <a:rPr lang="en-US" sz="1000" dirty="0"/>
            </a:br>
            <a:r>
              <a:rPr lang="en-US" sz="1000" dirty="0"/>
              <a:t>for Computational Intelligence De Montfort University, Leicester, UK.</a:t>
            </a:r>
          </a:p>
        </p:txBody>
      </p:sp>
    </p:spTree>
    <p:extLst>
      <p:ext uri="{BB962C8B-B14F-4D97-AF65-F5344CB8AC3E}">
        <p14:creationId xmlns:p14="http://schemas.microsoft.com/office/powerpoint/2010/main" val="3017024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B813D02-A42E-450B-B0E9-DC3E6DF994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500" y="990600"/>
            <a:ext cx="6443188" cy="742950"/>
          </a:xfrm>
        </p:spPr>
        <p:txBody>
          <a:bodyPr/>
          <a:lstStyle/>
          <a:p>
            <a:r>
              <a:rPr lang="en-US" dirty="0"/>
              <a:t>Project motivation and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1BC5BA-8B84-4F8F-8536-C3BBF6E813B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Radio Controlled (RC) sailboat racing has become a popular sport even for experienced sailors</a:t>
            </a:r>
          </a:p>
          <a:p>
            <a:pPr lvl="1"/>
            <a:r>
              <a:rPr lang="en-US" dirty="0"/>
              <a:t>Big-boat regattas often include an RC sailboat event.</a:t>
            </a:r>
          </a:p>
          <a:p>
            <a:r>
              <a:rPr lang="en-US" dirty="0"/>
              <a:t>The World Robotic Sailing Championship (WRSC), held yearly, is an autonomous sailboat racing competition that aims at stimulating the development of autonomous marine robotics</a:t>
            </a:r>
          </a:p>
          <a:p>
            <a:r>
              <a:rPr lang="en-US" dirty="0"/>
              <a:t>The overall goal of this project is to develop a dual-mode sailboat capable of switching between sailing under radio control and sailing autonomously.</a:t>
            </a:r>
          </a:p>
          <a:p>
            <a:r>
              <a:rPr lang="en-US" dirty="0"/>
              <a:t>The goal this semester is to improve the performance achieved by an earlier project and demonstrate new features.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77273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C4F295-FC17-42D4-89DB-5C87F7C1B0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500" y="990600"/>
            <a:ext cx="9245600" cy="742950"/>
          </a:xfrm>
        </p:spPr>
        <p:txBody>
          <a:bodyPr/>
          <a:lstStyle/>
          <a:p>
            <a:r>
              <a:rPr lang="en-US" sz="3200" b="1" dirty="0"/>
              <a:t>Key features of a dual-mode RC-Autonomous Sailboat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04A99-60B8-4CB3-A09A-AF9746E549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dirty="0"/>
              <a:t>Remote controlled sailing and mode-switch capability is provided by 2.4 GHz, 5-channel Flyway transmitter and receiver.</a:t>
            </a:r>
          </a:p>
          <a:p>
            <a:r>
              <a:rPr lang="en-US" sz="2400" dirty="0"/>
              <a:t>The sailboat is controlled by servos for </a:t>
            </a:r>
            <a:r>
              <a:rPr lang="en-US" sz="2400"/>
              <a:t>the sail trim </a:t>
            </a:r>
            <a:r>
              <a:rPr lang="en-US" sz="2400" dirty="0"/>
              <a:t>winch and rudder.</a:t>
            </a:r>
          </a:p>
          <a:p>
            <a:r>
              <a:rPr lang="en-US" sz="2400" dirty="0"/>
              <a:t>Onboard sensors provide boat heading, wind direction, heeling angle (related to wind strength), and boat speed (new).</a:t>
            </a:r>
          </a:p>
          <a:p>
            <a:r>
              <a:rPr lang="en-US" sz="2400" dirty="0"/>
              <a:t>Software on MCU processes the the sensor input and determines the  optimum rudder and sail winch servo settings needed to maintain a prescribed course for the given wind direction.</a:t>
            </a:r>
          </a:p>
          <a:p>
            <a:r>
              <a:rPr lang="en-US" sz="2400" dirty="0"/>
              <a:t>Masthead LEDs indicate battery </a:t>
            </a:r>
            <a:r>
              <a:rPr lang="en-US" sz="2800" dirty="0"/>
              <a:t>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69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SN_Stelzer 45.pdf - Adobe Acrobat Pro DC">
            <a:extLst>
              <a:ext uri="{FF2B5EF4-FFF2-40B4-BE49-F238E27FC236}">
                <a16:creationId xmlns:a16="http://schemas.microsoft.com/office/drawing/2014/main" id="{E1AF53E1-F307-1B97-A0E0-FA7ECEAA43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9" t="27522" r="27039" b="21710"/>
          <a:stretch/>
        </p:blipFill>
        <p:spPr>
          <a:xfrm>
            <a:off x="671692" y="1463091"/>
            <a:ext cx="9010385" cy="46540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EBB788-954B-FB9F-61CB-2BC5D62424E3}"/>
              </a:ext>
            </a:extLst>
          </p:cNvPr>
          <p:cNvSpPr txBox="1"/>
          <p:nvPr/>
        </p:nvSpPr>
        <p:spPr>
          <a:xfrm>
            <a:off x="2697138" y="536715"/>
            <a:ext cx="4381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Points of Sail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1DA95D-EAD1-7D34-ACE9-C79FC3602021}"/>
              </a:ext>
            </a:extLst>
          </p:cNvPr>
          <p:cNvSpPr txBox="1"/>
          <p:nvPr/>
        </p:nvSpPr>
        <p:spPr>
          <a:xfrm>
            <a:off x="276939" y="2206394"/>
            <a:ext cx="28995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Beating</a:t>
            </a:r>
          </a:p>
          <a:p>
            <a:pPr algn="ctr"/>
            <a:r>
              <a:rPr lang="en-US" sz="2400" dirty="0"/>
              <a:t>Sailing upwind</a:t>
            </a:r>
          </a:p>
          <a:p>
            <a:pPr algn="ctr"/>
            <a:r>
              <a:rPr lang="en-US" sz="2400" dirty="0"/>
              <a:t>(must be able to tack)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E4B78D-D23F-0431-5CEE-A127C53D50C2}"/>
              </a:ext>
            </a:extLst>
          </p:cNvPr>
          <p:cNvSpPr txBox="1"/>
          <p:nvPr/>
        </p:nvSpPr>
        <p:spPr>
          <a:xfrm>
            <a:off x="304701" y="3790122"/>
            <a:ext cx="2843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Reaching</a:t>
            </a:r>
          </a:p>
          <a:p>
            <a:pPr algn="ctr"/>
            <a:r>
              <a:rPr lang="en-US" sz="2400" dirty="0"/>
              <a:t>Sailing downwind</a:t>
            </a:r>
          </a:p>
          <a:p>
            <a:pPr algn="ctr"/>
            <a:r>
              <a:rPr lang="en-US" sz="2400" dirty="0"/>
              <a:t>(must be able to jibe)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90EE8A-F6EB-F958-DBA2-8678E41C8057}"/>
              </a:ext>
            </a:extLst>
          </p:cNvPr>
          <p:cNvSpPr txBox="1"/>
          <p:nvPr/>
        </p:nvSpPr>
        <p:spPr>
          <a:xfrm>
            <a:off x="671692" y="6170352"/>
            <a:ext cx="1549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R. </a:t>
            </a:r>
            <a:r>
              <a:rPr lang="en-US" dirty="0" err="1"/>
              <a:t>Stelzer</a:t>
            </a:r>
            <a:r>
              <a:rPr lang="en-US" dirty="0"/>
              <a:t>, ibid.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12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4500" y="166118"/>
            <a:ext cx="7963230" cy="742950"/>
          </a:xfrm>
        </p:spPr>
        <p:txBody>
          <a:bodyPr/>
          <a:lstStyle/>
          <a:p>
            <a:r>
              <a:rPr lang="en-US" sz="3200" b="1" dirty="0"/>
              <a:t>Autonomous Sailboat Project Resources</a:t>
            </a:r>
          </a:p>
        </p:txBody>
      </p:sp>
      <p:pic>
        <p:nvPicPr>
          <p:cNvPr id="11" name="Picture 10" descr="A picture containing indoor, floor, cluttered&#10;&#10;Description automatically generated">
            <a:extLst>
              <a:ext uri="{FF2B5EF4-FFF2-40B4-BE49-F238E27FC236}">
                <a16:creationId xmlns:a16="http://schemas.microsoft.com/office/drawing/2014/main" id="{17BB55EA-6A2B-5DAB-2357-6C8B3938E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08752" y="1509942"/>
            <a:ext cx="3849915" cy="288743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4467550-3C65-035F-A92D-BA2B02BEAA09}"/>
              </a:ext>
            </a:extLst>
          </p:cNvPr>
          <p:cNvGrpSpPr/>
          <p:nvPr/>
        </p:nvGrpSpPr>
        <p:grpSpPr>
          <a:xfrm>
            <a:off x="3408150" y="1028702"/>
            <a:ext cx="6445718" cy="5075215"/>
            <a:chOff x="3664952" y="369663"/>
            <a:chExt cx="6890657" cy="5167993"/>
          </a:xfrm>
        </p:grpSpPr>
        <p:pic>
          <p:nvPicPr>
            <p:cNvPr id="13" name="Picture 12" descr="A picture containing floor, indoor&#10;&#10;Description automatically generated">
              <a:extLst>
                <a:ext uri="{FF2B5EF4-FFF2-40B4-BE49-F238E27FC236}">
                  <a16:creationId xmlns:a16="http://schemas.microsoft.com/office/drawing/2014/main" id="{4F8ED3F3-B240-C6E2-55DD-5D38314AF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4952" y="369663"/>
              <a:ext cx="6890657" cy="5167993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16F2BF-200C-5419-A513-107416C38EC2}"/>
                </a:ext>
              </a:extLst>
            </p:cNvPr>
            <p:cNvSpPr txBox="1"/>
            <p:nvPr/>
          </p:nvSpPr>
          <p:spPr>
            <a:xfrm>
              <a:off x="4870542" y="2323196"/>
              <a:ext cx="13500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Sail winch servo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CFC5BDD-6795-4F6D-4DC2-2EEDD880F120}"/>
                </a:ext>
              </a:extLst>
            </p:cNvPr>
            <p:cNvSpPr txBox="1"/>
            <p:nvPr/>
          </p:nvSpPr>
          <p:spPr>
            <a:xfrm>
              <a:off x="5588405" y="3291671"/>
              <a:ext cx="758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Rudder </a:t>
              </a:r>
            </a:p>
            <a:p>
              <a:r>
                <a:rPr lang="en-US" sz="1400" dirty="0">
                  <a:highlight>
                    <a:srgbClr val="FFFF00"/>
                  </a:highlight>
                </a:rPr>
                <a:t>servo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7758B0-6FB3-C343-F00B-91239CB20E03}"/>
                </a:ext>
              </a:extLst>
            </p:cNvPr>
            <p:cNvSpPr txBox="1"/>
            <p:nvPr/>
          </p:nvSpPr>
          <p:spPr>
            <a:xfrm>
              <a:off x="7167430" y="3553281"/>
              <a:ext cx="18973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5 </a:t>
              </a:r>
              <a:r>
                <a:rPr lang="en-US" sz="1400" dirty="0" err="1">
                  <a:highlight>
                    <a:srgbClr val="FFFF00"/>
                  </a:highlight>
                </a:rPr>
                <a:t>chl</a:t>
              </a:r>
              <a:r>
                <a:rPr lang="en-US" sz="1400" dirty="0">
                  <a:highlight>
                    <a:srgbClr val="FFFF00"/>
                  </a:highlight>
                </a:rPr>
                <a:t>, 2.45 GHz receiver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445681-1EAF-02DB-A545-1E8F57C73CC2}"/>
                </a:ext>
              </a:extLst>
            </p:cNvPr>
            <p:cNvSpPr txBox="1"/>
            <p:nvPr/>
          </p:nvSpPr>
          <p:spPr>
            <a:xfrm>
              <a:off x="7989302" y="4570841"/>
              <a:ext cx="21337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5 </a:t>
              </a:r>
              <a:r>
                <a:rPr lang="en-US" sz="1400" dirty="0" err="1">
                  <a:highlight>
                    <a:srgbClr val="FFFF00"/>
                  </a:highlight>
                </a:rPr>
                <a:t>chl</a:t>
              </a:r>
              <a:r>
                <a:rPr lang="en-US" sz="1400" dirty="0">
                  <a:highlight>
                    <a:srgbClr val="FFFF00"/>
                  </a:highlight>
                </a:rPr>
                <a:t>, 2.45 GHz transmitter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C94D3F-6066-8992-2DCE-A36297DDB0C2}"/>
                </a:ext>
              </a:extLst>
            </p:cNvPr>
            <p:cNvSpPr txBox="1"/>
            <p:nvPr/>
          </p:nvSpPr>
          <p:spPr>
            <a:xfrm>
              <a:off x="8397515" y="2586466"/>
              <a:ext cx="8179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compass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4A87D7C-1949-27DB-40AB-4DF2172D5EEE}"/>
                </a:ext>
              </a:extLst>
            </p:cNvPr>
            <p:cNvSpPr txBox="1"/>
            <p:nvPr/>
          </p:nvSpPr>
          <p:spPr>
            <a:xfrm>
              <a:off x="6400206" y="399966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highlight>
                    <a:srgbClr val="FFFF00"/>
                  </a:highlight>
                </a:rPr>
                <a:t>GPS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AB1FC89-A96A-BF15-061A-605D35AA9FD0}"/>
              </a:ext>
            </a:extLst>
          </p:cNvPr>
          <p:cNvSpPr txBox="1"/>
          <p:nvPr/>
        </p:nvSpPr>
        <p:spPr>
          <a:xfrm>
            <a:off x="204533" y="5060602"/>
            <a:ext cx="2494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Dragonforce65 racing RC</a:t>
            </a:r>
          </a:p>
          <a:p>
            <a:r>
              <a:rPr lang="en-US" dirty="0"/>
              <a:t>sailboat and test boat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12AE54-78DB-A129-FBC5-43B1D1BE695B}"/>
              </a:ext>
            </a:extLst>
          </p:cNvPr>
          <p:cNvSpPr txBox="1"/>
          <p:nvPr/>
        </p:nvSpPr>
        <p:spPr>
          <a:xfrm>
            <a:off x="3408149" y="6151093"/>
            <a:ext cx="6445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boat uses same sail rig (with smaller sails) and controls as Dragonforce65</a:t>
            </a:r>
          </a:p>
        </p:txBody>
      </p:sp>
    </p:spTree>
    <p:extLst>
      <p:ext uri="{BB962C8B-B14F-4D97-AF65-F5344CB8AC3E}">
        <p14:creationId xmlns:p14="http://schemas.microsoft.com/office/powerpoint/2010/main" val="7323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toy boat in the water&#10;&#10;Description automatically generated">
            <a:extLst>
              <a:ext uri="{FF2B5EF4-FFF2-40B4-BE49-F238E27FC236}">
                <a16:creationId xmlns:a16="http://schemas.microsoft.com/office/drawing/2014/main" id="{EA303E0C-A5B4-3F26-13F6-E12ABBDD4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31" y="1458930"/>
            <a:ext cx="5764232" cy="4035634"/>
          </a:xfrm>
          <a:prstGeom prst="rect">
            <a:avLst/>
          </a:prstGeom>
        </p:spPr>
      </p:pic>
      <p:pic>
        <p:nvPicPr>
          <p:cNvPr id="3" name="Picture 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BE8F9A93-9FB9-B6CF-DD9D-2282A239D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16332" y="2016436"/>
            <a:ext cx="4460044" cy="33450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4AF485-7BB7-16CC-B8E2-95256E8442B2}"/>
              </a:ext>
            </a:extLst>
          </p:cNvPr>
          <p:cNvSpPr txBox="1"/>
          <p:nvPr/>
        </p:nvSpPr>
        <p:spPr>
          <a:xfrm>
            <a:off x="168488" y="669471"/>
            <a:ext cx="57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Project 2, Sp2022, boat sailing autonomously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29C59C-6121-9628-6E49-4FF412EB66CF}"/>
              </a:ext>
            </a:extLst>
          </p:cNvPr>
          <p:cNvSpPr txBox="1"/>
          <p:nvPr/>
        </p:nvSpPr>
        <p:spPr>
          <a:xfrm>
            <a:off x="6928025" y="669470"/>
            <a:ext cx="2489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Project 2 boat PCB</a:t>
            </a:r>
          </a:p>
        </p:txBody>
      </p:sp>
    </p:spTree>
    <p:extLst>
      <p:ext uri="{BB962C8B-B14F-4D97-AF65-F5344CB8AC3E}">
        <p14:creationId xmlns:p14="http://schemas.microsoft.com/office/powerpoint/2010/main" val="1776848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8E45C3-62EF-4FA4-90B7-1876FB636E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500" y="503712"/>
            <a:ext cx="5885048" cy="742950"/>
          </a:xfrm>
        </p:spPr>
        <p:txBody>
          <a:bodyPr/>
          <a:lstStyle/>
          <a:p>
            <a:r>
              <a:rPr lang="en-US" dirty="0"/>
              <a:t>Criteria for new project success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9090F-AD57-4F59-9E89-557B22F4CF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4500" y="1454563"/>
            <a:ext cx="9245600" cy="4826000"/>
          </a:xfrm>
        </p:spPr>
        <p:txBody>
          <a:bodyPr/>
          <a:lstStyle/>
          <a:p>
            <a:r>
              <a:rPr lang="en-US" dirty="0"/>
              <a:t>Boat has dual mode (RC or autonomous sailing) capability</a:t>
            </a:r>
          </a:p>
          <a:p>
            <a:r>
              <a:rPr lang="en-US" dirty="0"/>
              <a:t>Boat can sail autonomously up wind or down wind by optimizing sail trim and rudder position using input from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Compass sensor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Wind direction sensor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Heeling sensor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Speed sensor (new)</a:t>
            </a:r>
          </a:p>
          <a:p>
            <a:r>
              <a:rPr lang="en-US" dirty="0"/>
              <a:t>Boat can sail to base location from an upwind or downwind location </a:t>
            </a:r>
          </a:p>
          <a:p>
            <a:r>
              <a:rPr lang="en-US" dirty="0"/>
              <a:t>Boat battery can be recharged via a USB or 12V DC port</a:t>
            </a:r>
          </a:p>
          <a:p>
            <a:r>
              <a:rPr lang="en-US" dirty="0"/>
              <a:t> Boat can display a low-voltage indicator (LED at top of mast) while sailing</a:t>
            </a:r>
          </a:p>
        </p:txBody>
      </p:sp>
    </p:spTree>
    <p:extLst>
      <p:ext uri="{BB962C8B-B14F-4D97-AF65-F5344CB8AC3E}">
        <p14:creationId xmlns:p14="http://schemas.microsoft.com/office/powerpoint/2010/main" val="179935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134780-DC85-4652-8FFF-6BF02D4DF8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4499" y="316922"/>
            <a:ext cx="9245600" cy="1072491"/>
          </a:xfrm>
        </p:spPr>
        <p:txBody>
          <a:bodyPr/>
          <a:lstStyle/>
          <a:p>
            <a:r>
              <a:rPr lang="en-US" sz="2400" dirty="0"/>
              <a:t>Good resource for background information about this project</a:t>
            </a:r>
          </a:p>
          <a:p>
            <a:r>
              <a:rPr lang="en-US" sz="2400" dirty="0"/>
              <a:t>Available online: </a:t>
            </a:r>
            <a:r>
              <a:rPr lang="en-US" sz="2000" b="0" dirty="0">
                <a:hlinkClick r:id="rId2"/>
              </a:rPr>
              <a:t>https://www.ncbi.nlm.nih.gov/pmc/articles/PMC7990777/</a:t>
            </a:r>
            <a:endParaRPr lang="en-US" sz="2400" b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D435D8-294F-15FA-E75E-360CCE416C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53" y="1469572"/>
            <a:ext cx="4081772" cy="5282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F60642-275D-5887-EBEF-CDF5F1A3C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735" y="1469572"/>
            <a:ext cx="4679043" cy="36070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6728-E58A-2D0D-FB54-E20A19DD8D1B}"/>
              </a:ext>
            </a:extLst>
          </p:cNvPr>
          <p:cNvSpPr txBox="1"/>
          <p:nvPr/>
        </p:nvSpPr>
        <p:spPr>
          <a:xfrm>
            <a:off x="4432326" y="5388428"/>
            <a:ext cx="57878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me for more information if you are </a:t>
            </a:r>
            <a:br>
              <a:rPr lang="en-US" dirty="0"/>
            </a:br>
            <a:r>
              <a:rPr lang="en-US" dirty="0"/>
              <a:t>interested in doing this project</a:t>
            </a:r>
            <a:br>
              <a:rPr lang="en-US" dirty="0"/>
            </a:br>
            <a:r>
              <a:rPr lang="en-US" dirty="0">
                <a:hlinkClick r:id="rId5"/>
              </a:rPr>
              <a:t>afliflet@Illinois.edu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535788"/>
      </p:ext>
    </p:extLst>
  </p:cSld>
  <p:clrMapOvr>
    <a:masterClrMapping/>
  </p:clrMapOvr>
</p:sld>
</file>

<file path=ppt/theme/theme1.xml><?xml version="1.0" encoding="utf-8"?>
<a:theme xmlns:a="http://schemas.openxmlformats.org/drawingml/2006/main" name="ECE template 3-2014 REV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econdary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ECE template 3-2014 REV2.potx</Template>
  <TotalTime>2580</TotalTime>
  <Words>541</Words>
  <Application>Microsoft Office PowerPoint</Application>
  <PresentationFormat>Custom</PresentationFormat>
  <Paragraphs>59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Droid Sans</vt:lpstr>
      <vt:lpstr>OfficinaSansITCStd Book</vt:lpstr>
      <vt:lpstr>Arial</vt:lpstr>
      <vt:lpstr>Arial Narrow</vt:lpstr>
      <vt:lpstr>Calibri</vt:lpstr>
      <vt:lpstr>Wingdings</vt:lpstr>
      <vt:lpstr>ECE template 3-2014 REV2</vt:lpstr>
      <vt:lpstr>Secondary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WINTERAVEN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Debby Winter</dc:creator>
  <cp:lastModifiedBy>Fliflet, Arne Woolsey</cp:lastModifiedBy>
  <cp:revision>204</cp:revision>
  <dcterms:created xsi:type="dcterms:W3CDTF">2013-03-29T19:51:49Z</dcterms:created>
  <dcterms:modified xsi:type="dcterms:W3CDTF">2024-01-16T15:17:46Z</dcterms:modified>
</cp:coreProperties>
</file>

<file path=docProps/thumbnail.jpeg>
</file>